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CA7C7-4B7A-C936-8F95-DE547873B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115342-D460-B241-D613-E960060E25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4BD7CA-A2DA-44D1-2D98-401689552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E0C9F-DC2B-4410-9DC5-43B981B2AF9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1E358-196F-3731-7509-E30EED995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6B457-060C-9A6F-2812-0D8CD2666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4BD1A-7C9D-491F-B2D9-201B22B14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241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090D7-7609-EC81-8A58-52DDAA701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4CCA0-7E43-7902-381C-B9052DBF4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02F28-D6A9-A1A6-FB1A-3B06DC69A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E0C9F-DC2B-4410-9DC5-43B981B2AF9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7DEF3-4187-4939-F34A-10548DD79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335F97-C31E-2D6D-89CE-A1F72B635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4BD1A-7C9D-491F-B2D9-201B22B14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064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9E02C-3E65-BD39-1AD1-6CC4B84FF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5FC71-4AB5-5204-4AA8-830F22148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C93034-4CCE-C510-2878-C2B05B44F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E0C9F-DC2B-4410-9DC5-43B981B2AF9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2A741-83E2-B8A9-EC6D-E2A41BDA1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0F3E9-E5AA-9515-86EA-751EFCB68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4BD1A-7C9D-491F-B2D9-201B22B14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41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629B5-47B7-A2DD-096F-B32038F89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E29F7-9BBF-7DFB-50B9-9108F0BBD2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1120AF-CE9A-748E-C5CC-A227780F57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E07F4D-E9CF-D576-B8B2-5D7E905E4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E0C9F-DC2B-4410-9DC5-43B981B2AF9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2FFA0F-A16E-D496-AF6E-E032D5CDD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0BE5DD-1DA0-FDA6-0983-716F22883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4BD1A-7C9D-491F-B2D9-201B22B14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83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97A15-2BF9-F039-F625-FD7552135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4A9074-560C-34AE-A2BA-B4ED8696ED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B92709-203C-C114-561B-247F514F5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72DA65-6146-0C4A-FC4E-3098A7845D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573AB0-CF76-61FA-3395-5319D5C694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6E123A-4558-E4B9-2677-100994739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E0C9F-DC2B-4410-9DC5-43B981B2AF9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A8DA89-EF23-F530-5508-CA51CAC56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AE0AFC-23EB-5B69-71CB-3C6A59302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4BD1A-7C9D-491F-B2D9-201B22B14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81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4BC50-1A05-C177-260D-E4078664B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286456-D242-26A4-7B2F-826E9AC21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E0C9F-DC2B-4410-9DC5-43B981B2AF9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24BA6F-A8C3-5095-0610-06437803B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94E07C-CE98-E4EF-A939-CD092BF0E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4BD1A-7C9D-491F-B2D9-201B22B14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64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A5ED0B-8B36-78EB-3620-8F0591917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E0C9F-DC2B-4410-9DC5-43B981B2AF9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BD54F3-AF03-A44F-32D2-0480FF01F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F0D577-E55E-B284-734E-425168D5B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4BD1A-7C9D-491F-B2D9-201B22B14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58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6B2C3-80C2-A0B1-1058-811A7C285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80B78-58B9-EDE0-F7A3-035605E49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490F0-2A90-5BBF-0186-FECFD0F841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6F8CB7-1179-293C-2619-BDBA96DA8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E0C9F-DC2B-4410-9DC5-43B981B2AF9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4A5699-7301-6313-67AE-1CF43628D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99F65-04CD-C526-131B-FB252AFEB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4BD1A-7C9D-491F-B2D9-201B22B14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344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309B8-A9DC-0C31-D1FA-BEA617147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FB51B-ADF8-63FC-B1EC-3A3B3AE816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87D0C-68D9-7CD9-A6C0-717E105121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49C5BA-6383-0F72-BF69-FD27F275A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E0C9F-DC2B-4410-9DC5-43B981B2AF9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CB1855-206C-08D3-5C0C-46A6C1718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BFCA74-BE7E-4BDE-B73C-D04FE0942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4BD1A-7C9D-491F-B2D9-201B22B14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036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E5256-7EAB-D1B0-EB3F-7E0B06895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759F38-3F01-B9B3-AA60-F377AB8614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0CB5D-7B29-BD77-24A9-7984AB6D3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E0C9F-DC2B-4410-9DC5-43B981B2AF9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E07AF-B52C-60E1-AF54-BE9946D4F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E4EED8-EE79-65BA-C83A-F4C379A07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4BD1A-7C9D-491F-B2D9-201B22B14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386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E82DF1-858F-1205-3B3D-AC76310AB1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D65CB7-902A-9D1B-F941-2C497ED1E6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9548B-B664-7F09-95BA-E7D002433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E0C9F-DC2B-4410-9DC5-43B981B2AF9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E2F55-7505-2B6E-5910-4AC37F1B6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8AFD0-CFC9-89B8-6BB0-6FC904422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4BD1A-7C9D-491F-B2D9-201B22B14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042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32CACD-1208-49E9-9F1C-7B739AB62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E3F6FF-E898-9117-12BC-94F2773F7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6428B-0E45-D2CF-D3EE-7466C27DCC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2E0C9F-DC2B-4410-9DC5-43B981B2AF9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41F19-A307-AE14-B7EC-8EAC7EC6E1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FC368-3DB5-9CC6-3DBA-5968426446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94BD1A-7C9D-491F-B2D9-201B22B14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8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FA9B6C6-A247-48A8-9A1C-1E36FA945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F89547-9354-7F93-F9DA-E0B6ADBED8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1261" y="590062"/>
            <a:ext cx="5409655" cy="2838938"/>
          </a:xfrm>
        </p:spPr>
        <p:txBody>
          <a:bodyPr>
            <a:normAutofit/>
          </a:bodyPr>
          <a:lstStyle/>
          <a:p>
            <a:pPr algn="l"/>
            <a:r>
              <a:rPr lang="en-US" sz="4800">
                <a:solidFill>
                  <a:srgbClr val="FFFFFF"/>
                </a:solidFill>
              </a:rPr>
              <a:t>2027 General Convention Diocese of Virginia Webinar</a:t>
            </a:r>
            <a:br>
              <a:rPr lang="en-US" sz="4800">
                <a:solidFill>
                  <a:srgbClr val="FFFFFF"/>
                </a:solidFill>
              </a:rPr>
            </a:br>
            <a:r>
              <a:rPr lang="en-US" sz="4800">
                <a:solidFill>
                  <a:srgbClr val="FFFFFF"/>
                </a:solidFill>
              </a:rPr>
              <a:t>May 28,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2F08CC-5283-B766-BA1F-320CD102B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42044" y="4698614"/>
            <a:ext cx="5088650" cy="1198120"/>
          </a:xfrm>
        </p:spPr>
        <p:txBody>
          <a:bodyPr>
            <a:normAutofit/>
          </a:bodyPr>
          <a:lstStyle/>
          <a:p>
            <a:pPr algn="r"/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10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7602" y="2744546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76380" y="29738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2062" y="3198265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7245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C47059-61F3-313F-F946-A8D99850B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en-US" sz="8000">
                <a:solidFill>
                  <a:srgbClr val="FFFFFF"/>
                </a:solidFill>
              </a:rPr>
              <a:t>Agenda for today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09E4C-C07E-445C-07B1-E1414B6CB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Deputy Introductions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Marriage Rite Approval Issues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Full Communion with United Methodist Church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Lay-Led Congregation Canon and Title IV Changes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Bishop Stevenson’s Remarks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Question &amp; Answer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5099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44F32D-F31C-507D-EB8B-E9DF3D443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en-US" sz="6200">
                <a:solidFill>
                  <a:srgbClr val="FFFFFF"/>
                </a:solidFill>
              </a:rPr>
              <a:t>General Convention Deputies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B5E8A-BE6A-968A-76B1-37C37622F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Clergy Deputies:</a:t>
            </a:r>
          </a:p>
          <a:p>
            <a:pPr lvl="1"/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Rev. Will Dickinson</a:t>
            </a:r>
          </a:p>
          <a:p>
            <a:pPr lvl="1"/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Rev. Santiago Rodgriguez (Vice-Chair of Deputation)</a:t>
            </a:r>
          </a:p>
          <a:p>
            <a:pPr lvl="1"/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Rev. Nancy Searby</a:t>
            </a:r>
          </a:p>
          <a:p>
            <a:pPr lvl="1"/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Rev. Sven Van Baars</a:t>
            </a:r>
          </a:p>
          <a:p>
            <a:pPr marL="457200" lvl="1" indent="0">
              <a:buNone/>
            </a:pPr>
            <a:endParaRPr lang="en-US" sz="2000">
              <a:solidFill>
                <a:schemeClr val="tx1">
                  <a:alpha val="80000"/>
                </a:schemeClr>
              </a:solidFill>
            </a:endParaRPr>
          </a:p>
          <a:p>
            <a:pPr marL="457200" lvl="1" indent="0">
              <a:buNone/>
            </a:pPr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Lay Deputies: </a:t>
            </a:r>
          </a:p>
          <a:p>
            <a:pPr lvl="1"/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	Mary Beth Abplanalp</a:t>
            </a:r>
          </a:p>
          <a:p>
            <a:pPr lvl="1"/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	Karen Franklin</a:t>
            </a:r>
          </a:p>
          <a:p>
            <a:pPr lvl="1"/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	Russ Randle (Chair of Deputation)</a:t>
            </a:r>
          </a:p>
          <a:p>
            <a:pPr lvl="1"/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	Cindi Bartol</a:t>
            </a:r>
          </a:p>
          <a:p>
            <a:pPr marL="457200" lvl="1" indent="0">
              <a:buNone/>
            </a:pPr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	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672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175E7D-2F61-EA8A-E9A8-E2F35327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en-US" sz="6800">
                <a:solidFill>
                  <a:srgbClr val="FFFFFF"/>
                </a:solidFill>
              </a:rPr>
              <a:t>Required Actions on Marriage Rite Changes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93AD1-34F2-EA52-C2FE-25D6167B50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Changes in Book of Common Prayer (BCP) and Constitution require action at two conventions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BCP v. Trial Use v. Authorized Liturgies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Printing of Updated BCP?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Action to permanently move gender-neutral marriage service from Trial Use to BCP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Gender-neutral/fully inclusive marriage is NOT up for debate, only how to categorize services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Future BCP Revision (Why this all matters)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8253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1C4FEB-EAEB-8868-29D4-B1A697160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en-US" sz="5600">
                <a:solidFill>
                  <a:srgbClr val="FFFFFF"/>
                </a:solidFill>
              </a:rPr>
              <a:t>Full Communion with UMC</a:t>
            </a:r>
            <a:br>
              <a:rPr lang="en-US" sz="5600">
                <a:solidFill>
                  <a:srgbClr val="FFFFFF"/>
                </a:solidFill>
              </a:rPr>
            </a:br>
            <a:r>
              <a:rPr lang="en-US" sz="5600">
                <a:solidFill>
                  <a:srgbClr val="FFFFFF"/>
                </a:solidFill>
              </a:rPr>
              <a:t>2027 Convention to Vote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EB153-44CC-7CC6-7B68-33E19CF66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Approved by United Methodist Church in 2024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Welcoming of LGBTQ people and clergy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With Bishop’s permission, clergy from each denomination can serve in posts in the other denomination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UMC Bishops to be present at TEC Bishop Consecrations and vice versa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Denominational structures remain the same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Liturgies unchanged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More information at UMC-TEC.org</a:t>
            </a:r>
          </a:p>
          <a:p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890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798A59-1FBA-214F-8BDA-9FC2251B7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en-US" sz="5000">
                <a:solidFill>
                  <a:srgbClr val="FFFFFF"/>
                </a:solidFill>
              </a:rPr>
              <a:t>Lay Led Congregations (Title III Changes)</a:t>
            </a:r>
            <a:br>
              <a:rPr lang="en-US" sz="5000">
                <a:solidFill>
                  <a:srgbClr val="FFFFFF"/>
                </a:solidFill>
              </a:rPr>
            </a:br>
            <a:r>
              <a:rPr lang="en-US" sz="5000">
                <a:solidFill>
                  <a:srgbClr val="FFFFFF"/>
                </a:solidFill>
              </a:rPr>
              <a:t>Clergy Discipline (Title IV Changes)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3F754-6138-BD49-F8B7-DDBBF7CA1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As of 2023, more than half TEC congregations lack full time clergy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Significant number of parishes are lay-led in fact, reliant on supply, retired, or part-time clergy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Proposed canonical changes to provide way for Dioceses to recognize lay-led congregations and help support them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Provide express authority to Bishop to suspend lay officers in emergency situations (e.g., arrest, commitment) or persistent misconduct or canonical violations (after written warning)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Increased consolidation of Title IV structures among dioceses; possible assistance from TEC to smaller dioceses</a:t>
            </a:r>
          </a:p>
          <a:p>
            <a:endParaRPr lang="en-US" sz="2000">
              <a:solidFill>
                <a:schemeClr val="tx1">
                  <a:alpha val="80000"/>
                </a:schemeClr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0725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EC1189EFF70643BF36B9F6B3328DEE" ma:contentTypeVersion="12" ma:contentTypeDescription="Create a new document." ma:contentTypeScope="" ma:versionID="191db8a10887206309bbc8764c092c3b">
  <xsd:schema xmlns:xsd="http://www.w3.org/2001/XMLSchema" xmlns:xs="http://www.w3.org/2001/XMLSchema" xmlns:p="http://schemas.microsoft.com/office/2006/metadata/properties" xmlns:ns3="b6b34cff-1031-48fa-8a85-13a7335ef956" xmlns:ns4="b4e3aa89-d940-40c2-9f48-b4347f906ffa" targetNamespace="http://schemas.microsoft.com/office/2006/metadata/properties" ma:root="true" ma:fieldsID="b51e75a36a6f6f023a03d4c150f225f4" ns3:_="" ns4:_="">
    <xsd:import namespace="b6b34cff-1031-48fa-8a85-13a7335ef956"/>
    <xsd:import namespace="b4e3aa89-d940-40c2-9f48-b4347f906ff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b34cff-1031-48fa-8a85-13a7335ef9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e3aa89-d940-40c2-9f48-b4347f906ff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6b34cff-1031-48fa-8a85-13a7335ef95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FBD4BC-46B3-49DC-B132-B01F8FA233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b34cff-1031-48fa-8a85-13a7335ef956"/>
    <ds:schemaRef ds:uri="b4e3aa89-d940-40c2-9f48-b4347f906f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B5AA394-051A-4F59-8D7A-AD9F4CE041E4}">
  <ds:schemaRefs>
    <ds:schemaRef ds:uri="http://www.w3.org/XML/1998/namespace"/>
    <ds:schemaRef ds:uri="http://schemas.microsoft.com/office/2006/metadata/properties"/>
    <ds:schemaRef ds:uri="b4e3aa89-d940-40c2-9f48-b4347f906ffa"/>
    <ds:schemaRef ds:uri="http://purl.org/dc/dcmitype/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documentManagement/types"/>
    <ds:schemaRef ds:uri="http://schemas.microsoft.com/office/infopath/2007/PartnerControls"/>
    <ds:schemaRef ds:uri="b6b34cff-1031-48fa-8a85-13a7335ef956"/>
  </ds:schemaRefs>
</ds:datastoreItem>
</file>

<file path=customXml/itemProps3.xml><?xml version="1.0" encoding="utf-8"?>
<ds:datastoreItem xmlns:ds="http://schemas.openxmlformats.org/officeDocument/2006/customXml" ds:itemID="{F426929F-68D0-4B15-BF52-4B59A63DE6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337</Words>
  <Application>Microsoft Office PowerPoint</Application>
  <PresentationFormat>Widescreen</PresentationFormat>
  <Paragraphs>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2027 General Convention Diocese of Virginia Webinar May 28, 2026</vt:lpstr>
      <vt:lpstr>Agenda for today</vt:lpstr>
      <vt:lpstr>General Convention Deputies</vt:lpstr>
      <vt:lpstr>Required Actions on Marriage Rite Changes</vt:lpstr>
      <vt:lpstr>Full Communion with UMC 2027 Convention to Vote</vt:lpstr>
      <vt:lpstr>Lay Led Congregations (Title III Changes) Clergy Discipline (Title IV Changes)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Randle, Russell V.</dc:creator>
  <cp:lastModifiedBy>Randle, Russell V.</cp:lastModifiedBy>
  <cp:revision>3</cp:revision>
  <cp:lastPrinted>2026-05-28T16:32:39Z</cp:lastPrinted>
  <dcterms:created xsi:type="dcterms:W3CDTF">2026-05-28T14:45:15Z</dcterms:created>
  <dcterms:modified xsi:type="dcterms:W3CDTF">2026-05-28T20:57:33Z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0x01010099EC1189EFF70643BF36B9F6B3328DEE</vt:lpwstr>
  </property>
</Properties>
</file>